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3" r:id="rId4"/>
    <p:sldId id="258" r:id="rId5"/>
    <p:sldId id="259" r:id="rId6"/>
    <p:sldId id="260" r:id="rId7"/>
    <p:sldId id="261" r:id="rId8"/>
    <p:sldId id="265" r:id="rId9"/>
    <p:sldId id="262" r:id="rId10"/>
    <p:sldId id="266" r:id="rId11"/>
    <p:sldId id="267" r:id="rId12"/>
    <p:sldId id="268" r:id="rId13"/>
    <p:sldId id="271" r:id="rId14"/>
    <p:sldId id="275" r:id="rId15"/>
    <p:sldId id="269" r:id="rId16"/>
    <p:sldId id="272" r:id="rId17"/>
    <p:sldId id="273" r:id="rId18"/>
    <p:sldId id="274" r:id="rId19"/>
    <p:sldId id="264" r:id="rId2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71" d="100"/>
          <a:sy n="71" d="100"/>
        </p:scale>
        <p:origin x="-414" y="-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D65D53-3D8C-0943-97B1-03785C39E42A}" type="datetimeFigureOut">
              <a:rPr lang="en-US" smtClean="0"/>
              <a:t>9/6/2015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DEF06-0744-BE47-BD38-EFB65D6C02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7048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D65D53-3D8C-0943-97B1-03785C39E42A}" type="datetimeFigureOut">
              <a:rPr lang="en-US" smtClean="0"/>
              <a:t>9/6/2015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DEF06-0744-BE47-BD38-EFB65D6C02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5126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D65D53-3D8C-0943-97B1-03785C39E42A}" type="datetimeFigureOut">
              <a:rPr lang="en-US" smtClean="0"/>
              <a:t>9/6/2015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DEF06-0744-BE47-BD38-EFB65D6C02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4340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D65D53-3D8C-0943-97B1-03785C39E42A}" type="datetimeFigureOut">
              <a:rPr lang="en-US" smtClean="0"/>
              <a:t>9/6/2015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DEF06-0744-BE47-BD38-EFB65D6C02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3794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D65D53-3D8C-0943-97B1-03785C39E42A}" type="datetimeFigureOut">
              <a:rPr lang="en-US" smtClean="0"/>
              <a:t>9/6/2015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DEF06-0744-BE47-BD38-EFB65D6C02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8627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D65D53-3D8C-0943-97B1-03785C39E42A}" type="datetimeFigureOut">
              <a:rPr lang="en-US" smtClean="0"/>
              <a:t>9/6/2015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DEF06-0744-BE47-BD38-EFB65D6C02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9257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D65D53-3D8C-0943-97B1-03785C39E42A}" type="datetimeFigureOut">
              <a:rPr lang="en-US" smtClean="0"/>
              <a:t>9/6/2015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DEF06-0744-BE47-BD38-EFB65D6C02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894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D65D53-3D8C-0943-97B1-03785C39E42A}" type="datetimeFigureOut">
              <a:rPr lang="en-US" smtClean="0"/>
              <a:t>9/6/2015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DEF06-0744-BE47-BD38-EFB65D6C02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986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D65D53-3D8C-0943-97B1-03785C39E42A}" type="datetimeFigureOut">
              <a:rPr lang="en-US" smtClean="0"/>
              <a:t>9/6/2015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DEF06-0744-BE47-BD38-EFB65D6C02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8565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D65D53-3D8C-0943-97B1-03785C39E42A}" type="datetimeFigureOut">
              <a:rPr lang="en-US" smtClean="0"/>
              <a:t>9/6/2015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DEF06-0744-BE47-BD38-EFB65D6C02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8673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D65D53-3D8C-0943-97B1-03785C39E42A}" type="datetimeFigureOut">
              <a:rPr lang="en-US" smtClean="0"/>
              <a:t>9/6/2015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DEF06-0744-BE47-BD38-EFB65D6C02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6090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D65D53-3D8C-0943-97B1-03785C39E42A}" type="datetimeFigureOut">
              <a:rPr lang="en-US" smtClean="0"/>
              <a:t>9/6/2015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4DEF06-0744-BE47-BD38-EFB65D6C02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4474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wm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w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7077" y="295365"/>
            <a:ext cx="4251864" cy="1470025"/>
          </a:xfrm>
        </p:spPr>
        <p:txBody>
          <a:bodyPr/>
          <a:lstStyle/>
          <a:p>
            <a:r>
              <a:rPr lang="en-US" dirty="0" smtClean="0"/>
              <a:t>Minerals</a:t>
            </a:r>
            <a:endParaRPr lang="en-US" dirty="0"/>
          </a:p>
        </p:txBody>
      </p:sp>
      <p:pic>
        <p:nvPicPr>
          <p:cNvPr id="4" name="Picture 3" descr="PyroChina-03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8061" y="1344056"/>
            <a:ext cx="3238500" cy="24288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8" name="Picture 7" descr="Aurichalcite01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8473" y="4074783"/>
            <a:ext cx="3514725" cy="26574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9" name="Picture 8" descr="Fluorite5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057" y="2067699"/>
            <a:ext cx="3390900" cy="25527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12474080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 sure if it</a:t>
            </a:r>
            <a:r>
              <a:rPr lang="fr-FR" dirty="0" smtClean="0"/>
              <a:t>’</a:t>
            </a:r>
            <a:r>
              <a:rPr lang="en-US" dirty="0" smtClean="0"/>
              <a:t>s metallic?</a:t>
            </a:r>
            <a:endParaRPr lang="en-US" dirty="0"/>
          </a:p>
        </p:txBody>
      </p:sp>
      <p:pic>
        <p:nvPicPr>
          <p:cNvPr id="4" name="Picture 3" descr="792px-Streak_plate_with_Pyrite_and_Rhodochrosit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6226" y="3699064"/>
            <a:ext cx="3779246" cy="286306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Try testing its </a:t>
            </a:r>
            <a:r>
              <a:rPr lang="en-US" b="1" dirty="0" smtClean="0"/>
              <a:t>streak</a:t>
            </a:r>
            <a:r>
              <a:rPr lang="en-US" dirty="0" smtClean="0"/>
              <a:t>!</a:t>
            </a:r>
          </a:p>
          <a:p>
            <a:pPr lvl="1"/>
            <a:r>
              <a:rPr lang="en-US" i="1" dirty="0" smtClean="0"/>
              <a:t>Color of mineral in its powdered form</a:t>
            </a:r>
          </a:p>
          <a:p>
            <a:pPr lvl="1"/>
            <a:r>
              <a:rPr lang="en-US" dirty="0" smtClean="0"/>
              <a:t>A mineral’s streak will always be the same regardless of mineral color</a:t>
            </a:r>
          </a:p>
          <a:p>
            <a:pPr lvl="1"/>
            <a:r>
              <a:rPr lang="en-US" dirty="0" smtClean="0"/>
              <a:t>Use the white plate for dark streaks and the black plate for light streaks</a:t>
            </a:r>
          </a:p>
          <a:p>
            <a:pPr lvl="1"/>
            <a:r>
              <a:rPr lang="en-US" dirty="0" smtClean="0"/>
              <a:t>As a class: Let’s all test mineral #4</a:t>
            </a:r>
          </a:p>
          <a:p>
            <a:pPr lvl="1"/>
            <a:r>
              <a:rPr lang="en-US" dirty="0" smtClean="0"/>
              <a:t>Now try mineral #5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37296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7067"/>
            <a:ext cx="8229600" cy="1143000"/>
          </a:xfrm>
        </p:spPr>
        <p:txBody>
          <a:bodyPr/>
          <a:lstStyle/>
          <a:p>
            <a:r>
              <a:rPr lang="en-US" dirty="0" smtClean="0"/>
              <a:t>Hardness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0067"/>
            <a:ext cx="8229600" cy="4525963"/>
          </a:xfrm>
        </p:spPr>
        <p:txBody>
          <a:bodyPr>
            <a:normAutofit/>
          </a:bodyPr>
          <a:lstStyle/>
          <a:p>
            <a:r>
              <a:rPr lang="en-US" sz="2800" dirty="0" smtClean="0"/>
              <a:t>How resistant a mineral is to being scratched</a:t>
            </a:r>
          </a:p>
          <a:p>
            <a:r>
              <a:rPr lang="en-US" sz="2800" dirty="0" smtClean="0"/>
              <a:t>Use the tools provided to determine if a mineral is hard or soft</a:t>
            </a:r>
            <a:endParaRPr lang="en-US" sz="2800" dirty="0"/>
          </a:p>
        </p:txBody>
      </p:sp>
      <p:pic>
        <p:nvPicPr>
          <p:cNvPr id="4" name="Picture 3" descr="E:\Chapter03\Figures\03_09_Figure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731755" y="2430895"/>
            <a:ext cx="6197949" cy="442710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726387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240px-Pyrite_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5097" y="3105839"/>
            <a:ext cx="3018367" cy="194936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Clarity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83184"/>
            <a:ext cx="8229600" cy="4525963"/>
          </a:xfrm>
        </p:spPr>
        <p:txBody>
          <a:bodyPr/>
          <a:lstStyle/>
          <a:p>
            <a:r>
              <a:rPr lang="en-US" dirty="0" smtClean="0"/>
              <a:t>How light travels through the mineral</a:t>
            </a:r>
          </a:p>
          <a:p>
            <a:pPr lvl="1"/>
            <a:r>
              <a:rPr lang="en-US" dirty="0" smtClean="0"/>
              <a:t>Transparent; clear (you can see through it)</a:t>
            </a:r>
          </a:p>
          <a:p>
            <a:pPr lvl="1"/>
            <a:r>
              <a:rPr lang="en-US" dirty="0" smtClean="0"/>
              <a:t>Translucent; foggy (some light gets through)</a:t>
            </a:r>
          </a:p>
          <a:p>
            <a:pPr lvl="1"/>
            <a:r>
              <a:rPr lang="en-US" dirty="0" smtClean="0"/>
              <a:t>Opaque; no light gets through</a:t>
            </a:r>
          </a:p>
          <a:p>
            <a:pPr lvl="1"/>
            <a:endParaRPr lang="en-US" dirty="0"/>
          </a:p>
        </p:txBody>
      </p:sp>
      <p:pic>
        <p:nvPicPr>
          <p:cNvPr id="4" name="Picture 3" descr="598px-Quartz,_Tibet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466" y="3943119"/>
            <a:ext cx="2782044" cy="279134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4" descr="quartzamythyst"/>
          <p:cNvPicPr>
            <a:picLocks noChangeAspect="1" noChangeArrowheads="1"/>
          </p:cNvPicPr>
          <p:nvPr/>
        </p:nvPicPr>
        <p:blipFill>
          <a:blip r:embed="rId4"/>
          <a:srcRect l="23541" t="12987" r="21094" b="24341"/>
          <a:stretch>
            <a:fillRect/>
          </a:stretch>
        </p:blipFill>
        <p:spPr bwMode="auto">
          <a:xfrm>
            <a:off x="3345299" y="3699017"/>
            <a:ext cx="2753162" cy="233731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9225973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Quick Quiz - Clarity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As a class; look at mineral #16</a:t>
            </a:r>
          </a:p>
          <a:p>
            <a:pPr lvl="1"/>
            <a:r>
              <a:rPr lang="en-US" dirty="0" smtClean="0"/>
              <a:t>What is its clarity?</a:t>
            </a:r>
          </a:p>
          <a:p>
            <a:pPr lvl="1"/>
            <a:r>
              <a:rPr lang="en-US" dirty="0" smtClean="0"/>
              <a:t>Any other defining characteristics?</a:t>
            </a:r>
          </a:p>
          <a:p>
            <a:pPr marL="0" indent="0">
              <a:buNone/>
            </a:pPr>
            <a:r>
              <a:rPr lang="en-US" dirty="0" smtClean="0"/>
              <a:t>As a class; look at mineral #7</a:t>
            </a:r>
          </a:p>
          <a:p>
            <a:pPr lvl="1"/>
            <a:r>
              <a:rPr lang="en-US" dirty="0" smtClean="0"/>
              <a:t>What is its clarity?</a:t>
            </a:r>
          </a:p>
          <a:p>
            <a:pPr lvl="1"/>
            <a:r>
              <a:rPr lang="en-US" dirty="0" smtClean="0"/>
              <a:t>Any other defining characteristics?</a:t>
            </a:r>
          </a:p>
          <a:p>
            <a:pPr marL="457200" lvl="1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2274231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creen Shot 2015-07-07 at 1.48.4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328" y="3057458"/>
            <a:ext cx="7992233" cy="3527298"/>
          </a:xfrm>
          <a:prstGeom prst="rect">
            <a:avLst/>
          </a:prstGeom>
        </p:spPr>
      </p:pic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216226"/>
            <a:ext cx="8229600" cy="4525963"/>
          </a:xfrm>
        </p:spPr>
        <p:txBody>
          <a:bodyPr/>
          <a:lstStyle/>
          <a:p>
            <a:r>
              <a:rPr lang="en-US" dirty="0" smtClean="0"/>
              <a:t>How atoms and molecules in the mineral are arranged</a:t>
            </a:r>
          </a:p>
          <a:p>
            <a:r>
              <a:rPr lang="en-US" dirty="0"/>
              <a:t>T</a:t>
            </a:r>
            <a:r>
              <a:rPr lang="en-US" dirty="0" smtClean="0"/>
              <a:t>he way crystals grow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/>
              <a:t>Crystal Form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22196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301314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sz="4900" dirty="0" smtClean="0"/>
              <a:t>Cleavage</a:t>
            </a:r>
            <a:endParaRPr lang="en-US" sz="49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" y="876568"/>
            <a:ext cx="9144000" cy="4525963"/>
          </a:xfrm>
        </p:spPr>
        <p:txBody>
          <a:bodyPr/>
          <a:lstStyle/>
          <a:p>
            <a:pPr marL="400050" lvl="1" indent="0">
              <a:buNone/>
            </a:pPr>
            <a:r>
              <a:rPr lang="en-US" dirty="0" smtClean="0"/>
              <a:t>Tendency of some minerals to </a:t>
            </a:r>
            <a:r>
              <a:rPr lang="en-US" b="1" dirty="0" smtClean="0"/>
              <a:t>break </a:t>
            </a:r>
            <a:r>
              <a:rPr lang="en-US" dirty="0" smtClean="0"/>
              <a:t>along parallel planes in their crystal structure</a:t>
            </a:r>
          </a:p>
          <a:p>
            <a:pPr marL="457200" lvl="1" indent="0">
              <a:buNone/>
            </a:pPr>
            <a:r>
              <a:rPr lang="en-US" dirty="0" smtClean="0">
                <a:solidFill>
                  <a:srgbClr val="0D0D0D"/>
                </a:solidFill>
              </a:rPr>
              <a:t>- Cleavage planes: flat surfaces along which minerals break</a:t>
            </a:r>
          </a:p>
          <a:p>
            <a:pPr marL="457200" lvl="1" indent="0">
              <a:buNone/>
            </a:pPr>
            <a:r>
              <a:rPr lang="en-US" dirty="0" smtClean="0"/>
              <a:t>- Fracture surface – are the </a:t>
            </a:r>
            <a:r>
              <a:rPr lang="en-US" b="1" dirty="0" smtClean="0"/>
              <a:t>curved/uneven</a:t>
            </a:r>
            <a:r>
              <a:rPr lang="en-US" dirty="0" smtClean="0"/>
              <a:t> ‘planes’ along which a mineral breaks</a:t>
            </a:r>
          </a:p>
          <a:p>
            <a:endParaRPr lang="en-US" dirty="0"/>
          </a:p>
        </p:txBody>
      </p:sp>
      <p:pic>
        <p:nvPicPr>
          <p:cNvPr id="4" name="Picture 3" descr="Screen Shot 2015-07-07 at 12.30.3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832" y="3455767"/>
            <a:ext cx="6674183" cy="3210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2464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Quick Quiz - Cleavage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Find a mineral with cleavage and hold it up (remember the mineral # when you return it)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 descr="talc2pearlyluster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73051" y="3521673"/>
            <a:ext cx="2893840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/>
          <a:srcRect b="6897"/>
          <a:stretch>
            <a:fillRect/>
          </a:stretch>
        </p:blipFill>
        <p:spPr bwMode="auto">
          <a:xfrm>
            <a:off x="3366465" y="3674073"/>
            <a:ext cx="3088344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597650" y="3011323"/>
            <a:ext cx="2089150" cy="272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 Box 1030"/>
          <p:cNvSpPr txBox="1">
            <a:spLocks noChangeArrowheads="1"/>
          </p:cNvSpPr>
          <p:nvPr/>
        </p:nvSpPr>
        <p:spPr bwMode="auto">
          <a:xfrm>
            <a:off x="457200" y="5802997"/>
            <a:ext cx="83058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b="1" kern="1200" dirty="0" smtClean="0">
                <a:solidFill>
                  <a:schemeClr val="accent2"/>
                </a:solidFill>
              </a:rPr>
              <a:t>               </a:t>
            </a:r>
            <a:r>
              <a:rPr lang="en-US" b="1" kern="1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None                                        </a:t>
            </a:r>
            <a:r>
              <a:rPr lang="en-US" b="1" kern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One plane Cleavage          </a:t>
            </a:r>
            <a:r>
              <a:rPr lang="en-US" b="1" kern="1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         3 </a:t>
            </a:r>
            <a:r>
              <a:rPr lang="en-US" b="1" kern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planes cleavage </a:t>
            </a:r>
          </a:p>
          <a:p>
            <a:r>
              <a:rPr lang="en-US" b="1" kern="1200" dirty="0" smtClean="0">
                <a:solidFill>
                  <a:schemeClr val="accent2"/>
                </a:solidFill>
              </a:rPr>
              <a:t>                                                                                                                   </a:t>
            </a:r>
            <a:endParaRPr lang="en-US" b="1" kern="12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72665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Distinguishing Properties…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Specific gravity (weight)</a:t>
            </a:r>
          </a:p>
          <a:p>
            <a:r>
              <a:rPr lang="en-US" dirty="0" smtClean="0"/>
              <a:t>Tenacity (elasticity)</a:t>
            </a:r>
          </a:p>
          <a:p>
            <a:r>
              <a:rPr lang="en-US" dirty="0" smtClean="0"/>
              <a:t>Reaction to acid (Ex. Calcite fizzes with HCL)</a:t>
            </a:r>
          </a:p>
          <a:p>
            <a:r>
              <a:rPr lang="en-US" dirty="0" smtClean="0"/>
              <a:t>Magnetism </a:t>
            </a:r>
          </a:p>
          <a:p>
            <a:r>
              <a:rPr lang="en-US" dirty="0" smtClean="0"/>
              <a:t>Smell (Hint: scratch and sniff #15)</a:t>
            </a:r>
          </a:p>
          <a:p>
            <a:r>
              <a:rPr lang="en-US" dirty="0" smtClean="0"/>
              <a:t>Taste (Ex. Halite with taste like salt)</a:t>
            </a:r>
            <a:endParaRPr lang="en-US" dirty="0"/>
          </a:p>
        </p:txBody>
      </p:sp>
      <p:pic>
        <p:nvPicPr>
          <p:cNvPr id="4" name="Picture 3" descr="MCj02114780000[1]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4995" y="3610025"/>
            <a:ext cx="1144588" cy="1463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682697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Today’s </a:t>
            </a:r>
            <a:r>
              <a:rPr lang="en-US" dirty="0" smtClean="0"/>
              <a:t>Lab – Part 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28479"/>
            <a:ext cx="8229600" cy="4525963"/>
          </a:xfrm>
        </p:spPr>
        <p:txBody>
          <a:bodyPr/>
          <a:lstStyle/>
          <a:p>
            <a:r>
              <a:rPr lang="en-US" dirty="0" smtClean="0"/>
              <a:t>Discuss and address the topics in the Lab Questionnaire</a:t>
            </a:r>
            <a:endParaRPr lang="en-US" dirty="0" smtClean="0"/>
          </a:p>
          <a:p>
            <a:pPr marL="0" indent="0">
              <a:buNone/>
            </a:pPr>
            <a:endParaRPr lang="en-US" sz="2000" dirty="0" smtClean="0"/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Discuss questions with your neighbors in class</a:t>
            </a:r>
            <a:endParaRPr lang="en-US" dirty="0" smtClean="0"/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Participate in broader class discussion</a:t>
            </a:r>
            <a:endParaRPr lang="en-US" dirty="0" smtClean="0"/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Fill </a:t>
            </a:r>
            <a:r>
              <a:rPr lang="en-US" dirty="0" smtClean="0"/>
              <a:t>out and turn in the lab </a:t>
            </a:r>
            <a:r>
              <a:rPr lang="en-US" dirty="0" smtClean="0"/>
              <a:t>questionnaire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 descr="Ernest the mineral detectiv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8737" y="158094"/>
            <a:ext cx="2190750" cy="180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474446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Today’s </a:t>
            </a:r>
            <a:r>
              <a:rPr lang="en-US" dirty="0" smtClean="0"/>
              <a:t>Lab – Part 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28479"/>
            <a:ext cx="8229600" cy="4525963"/>
          </a:xfrm>
        </p:spPr>
        <p:txBody>
          <a:bodyPr/>
          <a:lstStyle/>
          <a:p>
            <a:r>
              <a:rPr lang="en-US" dirty="0" smtClean="0"/>
              <a:t>We will be identifying 16 of the Earth’s core rock-forming minerals</a:t>
            </a:r>
          </a:p>
          <a:p>
            <a:pPr marL="0" indent="0">
              <a:buNone/>
            </a:pPr>
            <a:endParaRPr lang="en-US" sz="2000" dirty="0" smtClean="0"/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Assembl</a:t>
            </a:r>
            <a:r>
              <a:rPr lang="en-US" dirty="0" smtClean="0"/>
              <a:t>e into </a:t>
            </a:r>
            <a:r>
              <a:rPr lang="en-US" dirty="0" smtClean="0"/>
              <a:t>groups </a:t>
            </a:r>
            <a:r>
              <a:rPr lang="en-US" dirty="0" smtClean="0"/>
              <a:t>of </a:t>
            </a:r>
            <a:r>
              <a:rPr lang="en-US" dirty="0" smtClean="0"/>
              <a:t>2, 3 or 4 people</a:t>
            </a:r>
            <a:endParaRPr lang="en-US" dirty="0" smtClean="0"/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User the Tables in the provided lab manuals</a:t>
            </a:r>
            <a:endParaRPr lang="en-US" dirty="0" smtClean="0"/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Identify the 16 minerals and fill out the mineral ID form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 descr="Ernest the mineral detectiv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8737" y="158094"/>
            <a:ext cx="2190750" cy="180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846482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 we know about minerals?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a mineral?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How are they distinct from rocks?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How can we tell them apart?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can minerals tell us?</a:t>
            </a:r>
            <a:endParaRPr lang="en-US" dirty="0"/>
          </a:p>
        </p:txBody>
      </p:sp>
      <p:pic>
        <p:nvPicPr>
          <p:cNvPr id="6" name="Picture 5" descr="hematit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2862" y="3981163"/>
            <a:ext cx="4105018" cy="262721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8" name="Picture 7" descr="fractur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3729" y="4250004"/>
            <a:ext cx="2144182" cy="187615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20417253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1726"/>
            <a:ext cx="8229600" cy="1143000"/>
          </a:xfrm>
        </p:spPr>
        <p:txBody>
          <a:bodyPr/>
          <a:lstStyle/>
          <a:p>
            <a:r>
              <a:rPr lang="en-US" dirty="0" smtClean="0"/>
              <a:t>What can minerals tell us?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39624" y="1269957"/>
            <a:ext cx="854965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3600" dirty="0" smtClean="0"/>
              <a:t>Minerals form under specific pressures, temperatures, and chemical conditions</a:t>
            </a:r>
          </a:p>
          <a:p>
            <a:pPr marL="285750" indent="-285750">
              <a:buFont typeface="Arial"/>
              <a:buChar char="•"/>
            </a:pPr>
            <a:r>
              <a:rPr lang="en-US" sz="3600" dirty="0" smtClean="0"/>
              <a:t>Minerals in rocks can tell us about the conditions of rock formation</a:t>
            </a:r>
            <a:endParaRPr lang="en-US" sz="3600" dirty="0"/>
          </a:p>
        </p:txBody>
      </p:sp>
      <p:pic>
        <p:nvPicPr>
          <p:cNvPr id="6" name="Picture 5" descr="Screen Shot 2015-07-07 at 12.04.5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0950" y="3580430"/>
            <a:ext cx="6057854" cy="3277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2835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Formal Definition of a mineral;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>
            <a:normAutofit/>
          </a:bodyPr>
          <a:lstStyle/>
          <a:p>
            <a:r>
              <a:rPr lang="en-US" dirty="0" smtClean="0"/>
              <a:t>Naturally occurring</a:t>
            </a:r>
          </a:p>
          <a:p>
            <a:r>
              <a:rPr lang="en-US" dirty="0" smtClean="0"/>
              <a:t>Inorganic (Did not come from life)</a:t>
            </a:r>
          </a:p>
          <a:p>
            <a:r>
              <a:rPr lang="en-US" dirty="0" smtClean="0"/>
              <a:t>Distinctive Physical Properties 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In Crystalline Form </a:t>
            </a:r>
          </a:p>
          <a:p>
            <a:r>
              <a:rPr lang="en-US" dirty="0" smtClean="0"/>
              <a:t>Definite Chemical Composition (Ex. </a:t>
            </a:r>
            <a:r>
              <a:rPr lang="en-US" dirty="0" err="1" smtClean="0">
                <a:solidFill>
                  <a:schemeClr val="accent5"/>
                </a:solidFill>
              </a:rPr>
              <a:t>Na</a:t>
            </a:r>
            <a:r>
              <a:rPr lang="en-US" dirty="0" err="1" smtClean="0">
                <a:solidFill>
                  <a:schemeClr val="accent3"/>
                </a:solidFill>
              </a:rPr>
              <a:t>Cl</a:t>
            </a:r>
            <a:r>
              <a:rPr lang="en-US" dirty="0" smtClean="0"/>
              <a:t>)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1486" y="4212944"/>
            <a:ext cx="4535314" cy="2267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1442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43844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Quick Quiz</a:t>
            </a:r>
            <a:br>
              <a:rPr lang="en-US" dirty="0" smtClean="0"/>
            </a:br>
            <a:r>
              <a:rPr lang="en-US" dirty="0" smtClean="0"/>
              <a:t>Which of these are minerals?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6906" y="1949406"/>
            <a:ext cx="7324622" cy="4505181"/>
          </a:xfrm>
        </p:spPr>
        <p:txBody>
          <a:bodyPr numCol="2">
            <a:noAutofit/>
          </a:bodyPr>
          <a:lstStyle/>
          <a:p>
            <a:r>
              <a:rPr lang="en-US" sz="4000" dirty="0" smtClean="0"/>
              <a:t>Diamond?</a:t>
            </a:r>
          </a:p>
          <a:p>
            <a:r>
              <a:rPr lang="en-US" sz="4000" dirty="0" smtClean="0"/>
              <a:t>Salt?</a:t>
            </a:r>
          </a:p>
          <a:p>
            <a:r>
              <a:rPr lang="en-US" sz="4000" dirty="0" smtClean="0"/>
              <a:t>Quartz?</a:t>
            </a:r>
          </a:p>
          <a:p>
            <a:r>
              <a:rPr lang="en-US" sz="4000" dirty="0" smtClean="0"/>
              <a:t>Sugar?</a:t>
            </a:r>
          </a:p>
          <a:p>
            <a:r>
              <a:rPr lang="en-US" sz="4000" dirty="0" smtClean="0"/>
              <a:t>Calcite</a:t>
            </a:r>
            <a:r>
              <a:rPr lang="en-US" sz="4000" dirty="0" smtClean="0"/>
              <a:t>?</a:t>
            </a:r>
          </a:p>
          <a:p>
            <a:r>
              <a:rPr lang="en-US" sz="4000" dirty="0" smtClean="0"/>
              <a:t>Water?</a:t>
            </a:r>
            <a:endParaRPr lang="en-US" sz="4000" dirty="0" smtClean="0"/>
          </a:p>
          <a:p>
            <a:r>
              <a:rPr lang="en-US" sz="4000" dirty="0" smtClean="0"/>
              <a:t>Obsidian?</a:t>
            </a:r>
          </a:p>
          <a:p>
            <a:r>
              <a:rPr lang="en-US" sz="4000" dirty="0" smtClean="0"/>
              <a:t>Amber?</a:t>
            </a:r>
          </a:p>
          <a:p>
            <a:r>
              <a:rPr lang="en-US" sz="4000" dirty="0" smtClean="0"/>
              <a:t>Ice?</a:t>
            </a:r>
          </a:p>
          <a:p>
            <a:r>
              <a:rPr lang="en-US" sz="4000" dirty="0" smtClean="0"/>
              <a:t>Coal?</a:t>
            </a:r>
          </a:p>
          <a:p>
            <a:r>
              <a:rPr lang="en-US" sz="4000" dirty="0" smtClean="0"/>
              <a:t>Graphite</a:t>
            </a:r>
            <a:r>
              <a:rPr lang="en-US" sz="4000" dirty="0" smtClean="0"/>
              <a:t>?</a:t>
            </a:r>
          </a:p>
          <a:p>
            <a:r>
              <a:rPr lang="en-US" sz="4000" dirty="0" smtClean="0"/>
              <a:t>Rubber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40001215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FFFFFF"/>
                </a:solidFill>
              </a:rPr>
              <a:t>How do minerals form?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4" name="Picture 7" descr="Magm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4822" y="3244102"/>
            <a:ext cx="4567824" cy="3406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7590406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bg1"/>
                </a:solidFill>
              </a:rPr>
              <a:t>Cooling of </a:t>
            </a:r>
            <a:r>
              <a:rPr lang="en-US" b="1" u="sng" dirty="0" smtClean="0">
                <a:solidFill>
                  <a:schemeClr val="bg1"/>
                </a:solidFill>
              </a:rPr>
              <a:t>magma</a:t>
            </a:r>
            <a:r>
              <a:rPr lang="en-US" dirty="0" smtClean="0">
                <a:solidFill>
                  <a:schemeClr val="bg1"/>
                </a:solidFill>
              </a:rPr>
              <a:t> (hot, </a:t>
            </a:r>
            <a:r>
              <a:rPr lang="en-US" b="1" u="sng" dirty="0" smtClean="0">
                <a:solidFill>
                  <a:schemeClr val="bg1"/>
                </a:solidFill>
              </a:rPr>
              <a:t>liquid rock</a:t>
            </a:r>
            <a:r>
              <a:rPr lang="en-US" dirty="0" smtClean="0">
                <a:solidFill>
                  <a:schemeClr val="bg1"/>
                </a:solidFill>
              </a:rPr>
              <a:t>) and minerals inside the Earth (from the mantle)</a:t>
            </a:r>
          </a:p>
          <a:p>
            <a:pPr marL="0" indent="0">
              <a:buNone/>
            </a:pPr>
            <a:endParaRPr lang="en-US" dirty="0" smtClean="0">
              <a:solidFill>
                <a:schemeClr val="bg1"/>
              </a:solidFill>
            </a:endParaRPr>
          </a:p>
          <a:p>
            <a:r>
              <a:rPr lang="en-US" i="1" dirty="0" smtClean="0">
                <a:solidFill>
                  <a:schemeClr val="bg1"/>
                </a:solidFill>
              </a:rPr>
              <a:t>Fast Cooling </a:t>
            </a:r>
            <a:r>
              <a:rPr lang="en-US" dirty="0" smtClean="0">
                <a:solidFill>
                  <a:schemeClr val="bg1"/>
                </a:solidFill>
              </a:rPr>
              <a:t>= No Crystals 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Medium Cooling = Small Crystals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Slow Cooling = LARGE CRYSTALS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0849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7312" y="2867910"/>
            <a:ext cx="7366000" cy="381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 minerals form?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96114"/>
            <a:ext cx="8229600" cy="4525963"/>
          </a:xfrm>
        </p:spPr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Elements dissolved in liquid (usually water)</a:t>
            </a:r>
          </a:p>
          <a:p>
            <a:pPr marL="0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 smtClean="0"/>
              <a:t>		Ex. Halite (salt) dehydrated in salt flat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71910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3364" y="1137046"/>
            <a:ext cx="9040636" cy="4516425"/>
          </a:xfrm>
        </p:spPr>
        <p:txBody>
          <a:bodyPr/>
          <a:lstStyle/>
          <a:p>
            <a:r>
              <a:rPr lang="en-US" dirty="0" smtClean="0"/>
              <a:t>Can’t always depend on color to decipher mineral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Sometimes it is a useful tool, for example: Olivine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 descr="Screen Shot 2015-07-07 at 12.11.4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905107"/>
            <a:ext cx="3898114" cy="215001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4" descr="Screen Shot 2015-07-07 at 12.11.15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0055" y="1905107"/>
            <a:ext cx="3916745" cy="218471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5" descr="Screen Shot 2015-07-07 at 12.17.34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6857" y="4651994"/>
            <a:ext cx="3801885" cy="2097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5121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Need to use other physical properties to decipher minerals…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Luster</a:t>
            </a:r>
            <a:r>
              <a:rPr lang="en-US" dirty="0" smtClean="0"/>
              <a:t> (surface reflection)</a:t>
            </a:r>
          </a:p>
          <a:p>
            <a:pPr marL="914400" lvl="1" indent="-514350"/>
            <a:r>
              <a:rPr lang="en-US" dirty="0" smtClean="0"/>
              <a:t>Metallic = “shiny” like metal</a:t>
            </a:r>
          </a:p>
          <a:p>
            <a:pPr marL="914400" lvl="1" indent="-514350"/>
            <a:r>
              <a:rPr lang="en-US" dirty="0" smtClean="0"/>
              <a:t>Non-metallic = dull, non-shiny surface</a:t>
            </a:r>
            <a:endParaRPr lang="en-US" dirty="0"/>
          </a:p>
        </p:txBody>
      </p:sp>
      <p:pic>
        <p:nvPicPr>
          <p:cNvPr id="4" name="Picture 3" descr="Pyrite_peruOctT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6269" y="3566900"/>
            <a:ext cx="2591554" cy="229568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5" name="Picture 4" descr="Calcite0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5437" y="3566900"/>
            <a:ext cx="2245476" cy="299754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21746622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1326</TotalTime>
  <Words>583</Words>
  <Application>Microsoft Office PowerPoint</Application>
  <PresentationFormat>On-screen Show (4:3)</PresentationFormat>
  <Paragraphs>106</Paragraphs>
  <Slides>19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Office Theme</vt:lpstr>
      <vt:lpstr>Minerals</vt:lpstr>
      <vt:lpstr>What do we know about minerals?</vt:lpstr>
      <vt:lpstr>What can minerals tell us?</vt:lpstr>
      <vt:lpstr>Formal Definition of a mineral;</vt:lpstr>
      <vt:lpstr>Quick Quiz Which of these are minerals? </vt:lpstr>
      <vt:lpstr>How do minerals form?</vt:lpstr>
      <vt:lpstr>How do minerals form?</vt:lpstr>
      <vt:lpstr>Color</vt:lpstr>
      <vt:lpstr>Need to use other physical properties to decipher minerals…</vt:lpstr>
      <vt:lpstr>Not sure if it’s metallic?</vt:lpstr>
      <vt:lpstr>Hardness</vt:lpstr>
      <vt:lpstr>Clarity</vt:lpstr>
      <vt:lpstr>Quick Quiz - Clarity</vt:lpstr>
      <vt:lpstr>Crystal Form</vt:lpstr>
      <vt:lpstr> Cleavage</vt:lpstr>
      <vt:lpstr>Quick Quiz - Cleavage</vt:lpstr>
      <vt:lpstr>Other Distinguishing Properties…</vt:lpstr>
      <vt:lpstr>Today’s Lab – Part I</vt:lpstr>
      <vt:lpstr>Today’s Lab – Part II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Minerals</dc:title>
  <dc:creator>Caitlin Farnsworth</dc:creator>
  <cp:lastModifiedBy>Darrell</cp:lastModifiedBy>
  <cp:revision>38</cp:revision>
  <dcterms:created xsi:type="dcterms:W3CDTF">2015-07-06T23:31:08Z</dcterms:created>
  <dcterms:modified xsi:type="dcterms:W3CDTF">2015-09-07T03:59:40Z</dcterms:modified>
</cp:coreProperties>
</file>